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rchivo Black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font" Target="fonts/ArchivoBlac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helpdesk.worldbank.org/knowledgebase/articles/90651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f2f329bf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f2f329bf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f2f329bf0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f2f329bf0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2f329bf0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2f329bf0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from Kaggle - made from a combination of Energy.org datasets- a </a:t>
            </a:r>
            <a:r>
              <a:rPr lang="en"/>
              <a:t>reputable</a:t>
            </a:r>
            <a:r>
              <a:rPr lang="en"/>
              <a:t>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contains 129 columns of data pertaining to emissions, energy production, and energy consumption - it is sparse as it is spliced together from source datasets without common features. One dataset containing algeria may contain production data, but another with NATO may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isolate the individual countries from the other alliances and groupings in the dataset.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2f329bf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2f329bf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find the top emissions producers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regressions on approximately the last 20 years of their emissions production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to 2040 and compare different regressions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useable, interactive dashboard to display the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decision tree model to classify developing vs developed countries.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2f329bf0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2f329bf0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any countries from the dataset that contain these keywords anywhere in their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GDP per capita using </a:t>
            </a:r>
            <a:r>
              <a:rPr lang="en"/>
              <a:t>available</a:t>
            </a:r>
            <a:r>
              <a:rPr lang="en"/>
              <a:t> GDP and </a:t>
            </a:r>
            <a:r>
              <a:rPr lang="en"/>
              <a:t>population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Establish a country’s status as ‘developed’ or ‘developing’ based on GDP per capita threshold from World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bank, 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high-income economies are those with a GNI per capita of $13,846 or more. - from </a:t>
            </a:r>
            <a:r>
              <a:rPr lang="en" sz="12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https://datahelpdesk.worldbank.org/knowledgebase/articles/906519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Select only the carbon emissions, year and country columns for one dataset – regression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Select only energy consumption (columns that contain ‘_consumption’)  (734 consumption datapoints)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Select electricity columns (columns that contain ‘_electricity’)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Remove all rows that do not contain information (4428 datapoints for electricity datapoints)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2f329bf0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2f329bf0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each country, calculate a linear regression, quadratic regression, cubic regression &amp; quartic regression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NN to do another regression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Pytorch Regression NN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-1 hidden layer, 10 nodes,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-0.1 learning rate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-600 epochs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-Min-Max normalized inputs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R2 score to determine the best model for fitting to the prior data &amp; use regression algorithms to predict until 2040. Store all data in .csv for tableau. 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fuel consumption data and electricity product data to build a highly accurate decision trees - 86.4% consumption, 92.3% electricity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2f329bf0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2f329bf0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38e0290fc_0_28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38e0290fc_0_28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f2f329bf0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f2f329bf0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2f329bf0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2f329bf0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88525" y="1317488"/>
            <a:ext cx="3805500" cy="188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58600" y="3723075"/>
            <a:ext cx="4035300" cy="73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6575" y="4428825"/>
            <a:ext cx="343449" cy="3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9750"/>
            <a:ext cx="1006446" cy="100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29815" l="29815" r="29815" t="29815"/>
          <a:stretch/>
        </p:blipFill>
        <p:spPr>
          <a:xfrm>
            <a:off x="8343375" y="119750"/>
            <a:ext cx="679002" cy="6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b="29815" l="29815" r="29815" t="29815"/>
          <a:stretch/>
        </p:blipFill>
        <p:spPr>
          <a:xfrm>
            <a:off x="249350" y="4261050"/>
            <a:ext cx="679002" cy="679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858600" y="726675"/>
            <a:ext cx="7426800" cy="3731400"/>
            <a:chOff x="858600" y="778225"/>
            <a:chExt cx="7426800" cy="3731400"/>
          </a:xfrm>
        </p:grpSpPr>
        <p:sp>
          <p:nvSpPr>
            <p:cNvPr id="16" name="Google Shape;16;p2"/>
            <p:cNvSpPr/>
            <p:nvPr/>
          </p:nvSpPr>
          <p:spPr>
            <a:xfrm>
              <a:off x="858600" y="778225"/>
              <a:ext cx="7426800" cy="3731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8600" y="778225"/>
              <a:ext cx="4035300" cy="3731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" name="Google Shape;18;p2"/>
          <p:cNvCxnSpPr/>
          <p:nvPr/>
        </p:nvCxnSpPr>
        <p:spPr>
          <a:xfrm>
            <a:off x="858600" y="3722800"/>
            <a:ext cx="4032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1"/>
          <p:cNvGrpSpPr/>
          <p:nvPr/>
        </p:nvGrpSpPr>
        <p:grpSpPr>
          <a:xfrm>
            <a:off x="858600" y="726675"/>
            <a:ext cx="7426800" cy="3731400"/>
            <a:chOff x="858600" y="726675"/>
            <a:chExt cx="7426800" cy="3731400"/>
          </a:xfrm>
        </p:grpSpPr>
        <p:sp>
          <p:nvSpPr>
            <p:cNvPr id="83" name="Google Shape;83;p11"/>
            <p:cNvSpPr/>
            <p:nvPr/>
          </p:nvSpPr>
          <p:spPr>
            <a:xfrm rot="10800000">
              <a:off x="858600" y="726675"/>
              <a:ext cx="7426800" cy="3731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" name="Google Shape;84;p11"/>
            <p:cNvCxnSpPr/>
            <p:nvPr/>
          </p:nvCxnSpPr>
          <p:spPr>
            <a:xfrm>
              <a:off x="860500" y="3723200"/>
              <a:ext cx="7423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1284000" y="1464457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1284000" y="3881229"/>
            <a:ext cx="65760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531300" y="435272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531300" y="1053600"/>
            <a:ext cx="80814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1965388" y="1429475"/>
            <a:ext cx="198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1032800" y="1443252"/>
            <a:ext cx="824100" cy="9594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1965388" y="1973100"/>
            <a:ext cx="198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3" type="title"/>
          </p:nvPr>
        </p:nvSpPr>
        <p:spPr>
          <a:xfrm>
            <a:off x="6124288" y="1429475"/>
            <a:ext cx="198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4" type="title"/>
          </p:nvPr>
        </p:nvSpPr>
        <p:spPr>
          <a:xfrm>
            <a:off x="5191850" y="1443252"/>
            <a:ext cx="824100" cy="9594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5" type="subTitle"/>
          </p:nvPr>
        </p:nvSpPr>
        <p:spPr>
          <a:xfrm>
            <a:off x="6124288" y="1973100"/>
            <a:ext cx="198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6" type="title"/>
          </p:nvPr>
        </p:nvSpPr>
        <p:spPr>
          <a:xfrm>
            <a:off x="1965388" y="3164176"/>
            <a:ext cx="198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7" type="title"/>
          </p:nvPr>
        </p:nvSpPr>
        <p:spPr>
          <a:xfrm>
            <a:off x="1032800" y="3177952"/>
            <a:ext cx="824100" cy="9594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1965388" y="3707901"/>
            <a:ext cx="198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title"/>
          </p:nvPr>
        </p:nvSpPr>
        <p:spPr>
          <a:xfrm>
            <a:off x="6124288" y="3164176"/>
            <a:ext cx="198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13" type="title"/>
          </p:nvPr>
        </p:nvSpPr>
        <p:spPr>
          <a:xfrm>
            <a:off x="5191725" y="3177952"/>
            <a:ext cx="824100" cy="9594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6124288" y="3707901"/>
            <a:ext cx="1986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>
            <a:off x="0" y="0"/>
            <a:ext cx="679002" cy="67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 rot="10800000">
            <a:off x="858600" y="726675"/>
            <a:ext cx="7426800" cy="3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 rot="10800000">
            <a:off x="860400" y="3686475"/>
            <a:ext cx="7425000" cy="77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 txBox="1"/>
          <p:nvPr>
            <p:ph type="title"/>
          </p:nvPr>
        </p:nvSpPr>
        <p:spPr>
          <a:xfrm>
            <a:off x="2290025" y="380632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14"/>
          <p:cNvSpPr txBox="1"/>
          <p:nvPr>
            <p:ph idx="1" type="subTitle"/>
          </p:nvPr>
        </p:nvSpPr>
        <p:spPr>
          <a:xfrm>
            <a:off x="1458125" y="1128525"/>
            <a:ext cx="6227700" cy="21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10" name="Google Shape;11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440979" y="371228"/>
            <a:ext cx="343449" cy="3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>
            <a:off x="3990602" y="583956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124" y="3833549"/>
            <a:ext cx="531899" cy="5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4519600" y="1242225"/>
            <a:ext cx="3478500" cy="27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858675" y="726725"/>
            <a:ext cx="3392700" cy="7398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6" name="Google Shape;11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2273" y="4391626"/>
            <a:ext cx="5334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>
            <a:off x="8104452" y="-180269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>
            <a:off x="0" y="0"/>
            <a:ext cx="679002" cy="679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5"/>
          <p:cNvGrpSpPr/>
          <p:nvPr/>
        </p:nvGrpSpPr>
        <p:grpSpPr>
          <a:xfrm>
            <a:off x="858600" y="726675"/>
            <a:ext cx="7426800" cy="3731400"/>
            <a:chOff x="858600" y="726675"/>
            <a:chExt cx="7426800" cy="3731400"/>
          </a:xfrm>
        </p:grpSpPr>
        <p:sp>
          <p:nvSpPr>
            <p:cNvPr id="120" name="Google Shape;120;p15"/>
            <p:cNvSpPr/>
            <p:nvPr/>
          </p:nvSpPr>
          <p:spPr>
            <a:xfrm rot="10800000">
              <a:off x="858600" y="726800"/>
              <a:ext cx="3392700" cy="3730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rot="10800000">
              <a:off x="4250100" y="726675"/>
              <a:ext cx="4035300" cy="37314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" name="Google Shape;122;p15"/>
            <p:cNvCxnSpPr/>
            <p:nvPr/>
          </p:nvCxnSpPr>
          <p:spPr>
            <a:xfrm flipH="1" rot="10800000">
              <a:off x="858600" y="1463825"/>
              <a:ext cx="3398400" cy="2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idx="1" type="subTitle"/>
          </p:nvPr>
        </p:nvSpPr>
        <p:spPr>
          <a:xfrm>
            <a:off x="1270563" y="2559288"/>
            <a:ext cx="2275500" cy="11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1270575" y="1849375"/>
            <a:ext cx="26328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6" name="Google Shape;12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7923" y="4098851"/>
            <a:ext cx="5334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>
            <a:off x="8214227" y="-222094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>
            <a:off x="0" y="0"/>
            <a:ext cx="679002" cy="67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531350" y="435300"/>
            <a:ext cx="4040700" cy="42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4572125" y="435300"/>
            <a:ext cx="4040700" cy="42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4572000" y="435300"/>
            <a:ext cx="4040700" cy="42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531300" y="435300"/>
            <a:ext cx="4040700" cy="42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 txBox="1"/>
          <p:nvPr>
            <p:ph type="title"/>
          </p:nvPr>
        </p:nvSpPr>
        <p:spPr>
          <a:xfrm>
            <a:off x="4930200" y="1509025"/>
            <a:ext cx="33222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4930200" y="2217577"/>
            <a:ext cx="3322200" cy="14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36" name="Google Shape;13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306" y="4390828"/>
            <a:ext cx="343449" cy="3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>
            <a:off x="441485" y="418755"/>
            <a:ext cx="1039550" cy="10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531300" y="435300"/>
            <a:ext cx="8081400" cy="42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1271200" y="1230400"/>
            <a:ext cx="39780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5129450" y="2710575"/>
            <a:ext cx="23133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42" name="Google Shape;14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306" y="4390828"/>
            <a:ext cx="343449" cy="3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>
            <a:off x="7780260" y="3449555"/>
            <a:ext cx="1039550" cy="10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27152" y="0"/>
            <a:ext cx="5334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 rot="10800000">
            <a:off x="0" y="3657321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 rot="10800000">
            <a:off x="8413825" y="4246026"/>
            <a:ext cx="679002" cy="67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531300" y="435272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2" type="title"/>
          </p:nvPr>
        </p:nvSpPr>
        <p:spPr>
          <a:xfrm>
            <a:off x="1288175" y="3502902"/>
            <a:ext cx="25290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1" name="Google Shape;151;p19"/>
          <p:cNvSpPr txBox="1"/>
          <p:nvPr>
            <p:ph idx="1" type="subTitle"/>
          </p:nvPr>
        </p:nvSpPr>
        <p:spPr>
          <a:xfrm>
            <a:off x="1288189" y="2392513"/>
            <a:ext cx="2529000" cy="9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9"/>
          <p:cNvSpPr txBox="1"/>
          <p:nvPr>
            <p:ph idx="3" type="title"/>
          </p:nvPr>
        </p:nvSpPr>
        <p:spPr>
          <a:xfrm>
            <a:off x="5326794" y="3502902"/>
            <a:ext cx="25290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19"/>
          <p:cNvSpPr txBox="1"/>
          <p:nvPr>
            <p:ph idx="4" type="subTitle"/>
          </p:nvPr>
        </p:nvSpPr>
        <p:spPr>
          <a:xfrm>
            <a:off x="5326808" y="2392513"/>
            <a:ext cx="2529000" cy="9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9"/>
          <p:cNvSpPr/>
          <p:nvPr/>
        </p:nvSpPr>
        <p:spPr>
          <a:xfrm>
            <a:off x="531350" y="1053575"/>
            <a:ext cx="40407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4572125" y="1053575"/>
            <a:ext cx="40407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9202" y="168600"/>
            <a:ext cx="5334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 rot="10800000">
            <a:off x="8492250" y="4290851"/>
            <a:ext cx="679002" cy="679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0"/>
          <p:cNvGrpSpPr/>
          <p:nvPr/>
        </p:nvGrpSpPr>
        <p:grpSpPr>
          <a:xfrm>
            <a:off x="531300" y="435272"/>
            <a:ext cx="8081400" cy="4272900"/>
            <a:chOff x="531300" y="473775"/>
            <a:chExt cx="8081400" cy="4272900"/>
          </a:xfrm>
        </p:grpSpPr>
        <p:sp>
          <p:nvSpPr>
            <p:cNvPr id="160" name="Google Shape;160;p20"/>
            <p:cNvSpPr/>
            <p:nvPr/>
          </p:nvSpPr>
          <p:spPr>
            <a:xfrm>
              <a:off x="531300" y="1092075"/>
              <a:ext cx="8081400" cy="3654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531300" y="473775"/>
              <a:ext cx="8081400" cy="6183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720000" y="1569450"/>
            <a:ext cx="3790500" cy="25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 rot="10800000">
            <a:off x="7786273" y="240023"/>
            <a:ext cx="915152" cy="9151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4633500" y="1569450"/>
            <a:ext cx="3790500" cy="25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24179" y="4626403"/>
            <a:ext cx="343449" cy="34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58600" y="726675"/>
            <a:ext cx="7426800" cy="3731400"/>
            <a:chOff x="858600" y="726675"/>
            <a:chExt cx="7426800" cy="3731400"/>
          </a:xfrm>
        </p:grpSpPr>
        <p:grpSp>
          <p:nvGrpSpPr>
            <p:cNvPr id="21" name="Google Shape;21;p3"/>
            <p:cNvGrpSpPr/>
            <p:nvPr/>
          </p:nvGrpSpPr>
          <p:grpSpPr>
            <a:xfrm>
              <a:off x="858600" y="726675"/>
              <a:ext cx="7426800" cy="3731400"/>
              <a:chOff x="858600" y="726675"/>
              <a:chExt cx="7426800" cy="3731400"/>
            </a:xfrm>
          </p:grpSpPr>
          <p:sp>
            <p:nvSpPr>
              <p:cNvPr id="22" name="Google Shape;22;p3"/>
              <p:cNvSpPr/>
              <p:nvPr/>
            </p:nvSpPr>
            <p:spPr>
              <a:xfrm rot="10800000">
                <a:off x="858600" y="726675"/>
                <a:ext cx="7426800" cy="37314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 rot="10800000">
                <a:off x="4250100" y="726675"/>
                <a:ext cx="4035300" cy="37314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" name="Google Shape;24;p3"/>
            <p:cNvCxnSpPr/>
            <p:nvPr/>
          </p:nvCxnSpPr>
          <p:spPr>
            <a:xfrm>
              <a:off x="4251500" y="3723200"/>
              <a:ext cx="4032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4602950" y="1451025"/>
            <a:ext cx="2937000" cy="17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1577375" y="1995450"/>
            <a:ext cx="1957500" cy="115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250000" y="3723200"/>
            <a:ext cx="4035300" cy="735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27152" y="0"/>
            <a:ext cx="5334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 rot="10800000">
            <a:off x="0" y="3657321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 rot="10800000">
            <a:off x="8413825" y="4246026"/>
            <a:ext cx="679002" cy="67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2" type="title"/>
          </p:nvPr>
        </p:nvSpPr>
        <p:spPr>
          <a:xfrm>
            <a:off x="720000" y="3542453"/>
            <a:ext cx="23364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720000" y="385217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3" type="title"/>
          </p:nvPr>
        </p:nvSpPr>
        <p:spPr>
          <a:xfrm>
            <a:off x="3403800" y="3542453"/>
            <a:ext cx="23364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" name="Google Shape;172;p21"/>
          <p:cNvSpPr txBox="1"/>
          <p:nvPr>
            <p:ph idx="4" type="subTitle"/>
          </p:nvPr>
        </p:nvSpPr>
        <p:spPr>
          <a:xfrm>
            <a:off x="3403800" y="385217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5" type="title"/>
          </p:nvPr>
        </p:nvSpPr>
        <p:spPr>
          <a:xfrm>
            <a:off x="6087591" y="3542453"/>
            <a:ext cx="23364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21"/>
          <p:cNvSpPr txBox="1"/>
          <p:nvPr>
            <p:ph idx="6" type="subTitle"/>
          </p:nvPr>
        </p:nvSpPr>
        <p:spPr>
          <a:xfrm>
            <a:off x="6087591" y="385217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/>
          <p:nvPr/>
        </p:nvSpPr>
        <p:spPr>
          <a:xfrm>
            <a:off x="5918950" y="1053591"/>
            <a:ext cx="26937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531300" y="435288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3225150" y="1053591"/>
            <a:ext cx="26937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531350" y="1053591"/>
            <a:ext cx="26937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 rot="10800000">
            <a:off x="-123601" y="4257172"/>
            <a:ext cx="843611" cy="84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38199" y="465298"/>
            <a:ext cx="558302" cy="558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1"/>
          <p:cNvCxnSpPr/>
          <p:nvPr/>
        </p:nvCxnSpPr>
        <p:spPr>
          <a:xfrm>
            <a:off x="541900" y="3214700"/>
            <a:ext cx="8073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2145263" y="1574213"/>
            <a:ext cx="1832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22"/>
          <p:cNvSpPr txBox="1"/>
          <p:nvPr>
            <p:ph idx="1" type="subTitle"/>
          </p:nvPr>
        </p:nvSpPr>
        <p:spPr>
          <a:xfrm>
            <a:off x="2145263" y="1879296"/>
            <a:ext cx="183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2" type="title"/>
          </p:nvPr>
        </p:nvSpPr>
        <p:spPr>
          <a:xfrm>
            <a:off x="6175776" y="1574213"/>
            <a:ext cx="1832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22"/>
          <p:cNvSpPr txBox="1"/>
          <p:nvPr>
            <p:ph idx="3" type="subTitle"/>
          </p:nvPr>
        </p:nvSpPr>
        <p:spPr>
          <a:xfrm>
            <a:off x="6175776" y="1879296"/>
            <a:ext cx="183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4" type="title"/>
          </p:nvPr>
        </p:nvSpPr>
        <p:spPr>
          <a:xfrm>
            <a:off x="2145263" y="3401513"/>
            <a:ext cx="1832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8" name="Google Shape;188;p22"/>
          <p:cNvSpPr txBox="1"/>
          <p:nvPr>
            <p:ph idx="5" type="subTitle"/>
          </p:nvPr>
        </p:nvSpPr>
        <p:spPr>
          <a:xfrm>
            <a:off x="2145263" y="3706696"/>
            <a:ext cx="183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6" type="title"/>
          </p:nvPr>
        </p:nvSpPr>
        <p:spPr>
          <a:xfrm>
            <a:off x="6175776" y="3401513"/>
            <a:ext cx="1832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" name="Google Shape;190;p22"/>
          <p:cNvSpPr txBox="1"/>
          <p:nvPr>
            <p:ph idx="7" type="subTitle"/>
          </p:nvPr>
        </p:nvSpPr>
        <p:spPr>
          <a:xfrm>
            <a:off x="6175776" y="3706696"/>
            <a:ext cx="183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/>
          <p:nvPr/>
        </p:nvSpPr>
        <p:spPr>
          <a:xfrm>
            <a:off x="531300" y="435288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531350" y="2880912"/>
            <a:ext cx="4040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531350" y="1053588"/>
            <a:ext cx="4040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4572125" y="2880912"/>
            <a:ext cx="4040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4572125" y="1053588"/>
            <a:ext cx="4040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 rot="10800000">
            <a:off x="51325" y="4080771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36906" y="214356"/>
            <a:ext cx="1006446" cy="100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163938" y="1701375"/>
            <a:ext cx="1832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23"/>
          <p:cNvSpPr txBox="1"/>
          <p:nvPr>
            <p:ph idx="1" type="subTitle"/>
          </p:nvPr>
        </p:nvSpPr>
        <p:spPr>
          <a:xfrm>
            <a:off x="1163938" y="2006458"/>
            <a:ext cx="183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2" type="title"/>
          </p:nvPr>
        </p:nvSpPr>
        <p:spPr>
          <a:xfrm>
            <a:off x="6219301" y="1701438"/>
            <a:ext cx="1832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6219301" y="2006521"/>
            <a:ext cx="183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3"/>
          <p:cNvSpPr txBox="1"/>
          <p:nvPr>
            <p:ph idx="4" type="title"/>
          </p:nvPr>
        </p:nvSpPr>
        <p:spPr>
          <a:xfrm>
            <a:off x="1163938" y="3274200"/>
            <a:ext cx="1832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23"/>
          <p:cNvSpPr txBox="1"/>
          <p:nvPr>
            <p:ph idx="5" type="subTitle"/>
          </p:nvPr>
        </p:nvSpPr>
        <p:spPr>
          <a:xfrm>
            <a:off x="1163938" y="3579383"/>
            <a:ext cx="183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idx="6" type="title"/>
          </p:nvPr>
        </p:nvSpPr>
        <p:spPr>
          <a:xfrm>
            <a:off x="6219301" y="3274263"/>
            <a:ext cx="1832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7" name="Google Shape;207;p23"/>
          <p:cNvSpPr txBox="1"/>
          <p:nvPr>
            <p:ph idx="7" type="subTitle"/>
          </p:nvPr>
        </p:nvSpPr>
        <p:spPr>
          <a:xfrm>
            <a:off x="6219301" y="3579446"/>
            <a:ext cx="1832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3"/>
          <p:cNvSpPr/>
          <p:nvPr/>
        </p:nvSpPr>
        <p:spPr>
          <a:xfrm>
            <a:off x="531300" y="435288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531350" y="1053588"/>
            <a:ext cx="80814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>
            <a:off x="8298577" y="4188431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101" y="1123824"/>
            <a:ext cx="566400" cy="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5918950" y="2880909"/>
            <a:ext cx="2693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531300" y="435288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5918950" y="1053588"/>
            <a:ext cx="2693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3225150" y="2880909"/>
            <a:ext cx="2693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3225150" y="1053588"/>
            <a:ext cx="2693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531350" y="2880909"/>
            <a:ext cx="2693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531350" y="1053588"/>
            <a:ext cx="2693700" cy="182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2" type="title"/>
          </p:nvPr>
        </p:nvSpPr>
        <p:spPr>
          <a:xfrm>
            <a:off x="986837" y="1854521"/>
            <a:ext cx="1778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3" name="Google Shape;223;p24"/>
          <p:cNvSpPr txBox="1"/>
          <p:nvPr>
            <p:ph idx="1" type="subTitle"/>
          </p:nvPr>
        </p:nvSpPr>
        <p:spPr>
          <a:xfrm>
            <a:off x="986837" y="2167121"/>
            <a:ext cx="1778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3" type="title"/>
          </p:nvPr>
        </p:nvSpPr>
        <p:spPr>
          <a:xfrm>
            <a:off x="3682961" y="1854521"/>
            <a:ext cx="1778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5" name="Google Shape;225;p24"/>
          <p:cNvSpPr txBox="1"/>
          <p:nvPr>
            <p:ph idx="4" type="subTitle"/>
          </p:nvPr>
        </p:nvSpPr>
        <p:spPr>
          <a:xfrm>
            <a:off x="3682961" y="2167121"/>
            <a:ext cx="1778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4"/>
          <p:cNvSpPr txBox="1"/>
          <p:nvPr>
            <p:ph idx="5" type="title"/>
          </p:nvPr>
        </p:nvSpPr>
        <p:spPr>
          <a:xfrm>
            <a:off x="986837" y="3671129"/>
            <a:ext cx="1778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7" name="Google Shape;227;p24"/>
          <p:cNvSpPr txBox="1"/>
          <p:nvPr>
            <p:ph idx="6" type="subTitle"/>
          </p:nvPr>
        </p:nvSpPr>
        <p:spPr>
          <a:xfrm>
            <a:off x="986837" y="3983829"/>
            <a:ext cx="1778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4"/>
          <p:cNvSpPr txBox="1"/>
          <p:nvPr>
            <p:ph idx="7" type="title"/>
          </p:nvPr>
        </p:nvSpPr>
        <p:spPr>
          <a:xfrm>
            <a:off x="3682961" y="3671129"/>
            <a:ext cx="1778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" name="Google Shape;229;p24"/>
          <p:cNvSpPr txBox="1"/>
          <p:nvPr>
            <p:ph idx="8" type="subTitle"/>
          </p:nvPr>
        </p:nvSpPr>
        <p:spPr>
          <a:xfrm>
            <a:off x="3682961" y="3983829"/>
            <a:ext cx="1778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4"/>
          <p:cNvSpPr txBox="1"/>
          <p:nvPr>
            <p:ph idx="9" type="title"/>
          </p:nvPr>
        </p:nvSpPr>
        <p:spPr>
          <a:xfrm>
            <a:off x="6379077" y="1854521"/>
            <a:ext cx="1778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" name="Google Shape;231;p24"/>
          <p:cNvSpPr txBox="1"/>
          <p:nvPr>
            <p:ph idx="13" type="subTitle"/>
          </p:nvPr>
        </p:nvSpPr>
        <p:spPr>
          <a:xfrm>
            <a:off x="6379077" y="2167121"/>
            <a:ext cx="1778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4"/>
          <p:cNvSpPr txBox="1"/>
          <p:nvPr>
            <p:ph idx="14" type="title"/>
          </p:nvPr>
        </p:nvSpPr>
        <p:spPr>
          <a:xfrm>
            <a:off x="6379077" y="3671129"/>
            <a:ext cx="17781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" name="Google Shape;233;p24"/>
          <p:cNvSpPr txBox="1"/>
          <p:nvPr>
            <p:ph idx="15" type="subTitle"/>
          </p:nvPr>
        </p:nvSpPr>
        <p:spPr>
          <a:xfrm>
            <a:off x="6379077" y="3983829"/>
            <a:ext cx="1778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>
            <a:off x="8272452" y="4188431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74" y="487199"/>
            <a:ext cx="566400" cy="5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>
            <a:off x="-167998" y="4287781"/>
            <a:ext cx="1039550" cy="10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hasCustomPrompt="1" type="title"/>
          </p:nvPr>
        </p:nvSpPr>
        <p:spPr>
          <a:xfrm>
            <a:off x="1149163" y="3579211"/>
            <a:ext cx="2151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9" name="Google Shape;239;p25"/>
          <p:cNvSpPr txBox="1"/>
          <p:nvPr>
            <p:ph idx="1" type="subTitle"/>
          </p:nvPr>
        </p:nvSpPr>
        <p:spPr>
          <a:xfrm>
            <a:off x="1149163" y="4063700"/>
            <a:ext cx="21519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5"/>
          <p:cNvSpPr txBox="1"/>
          <p:nvPr>
            <p:ph hasCustomPrompt="1" idx="2" type="title"/>
          </p:nvPr>
        </p:nvSpPr>
        <p:spPr>
          <a:xfrm>
            <a:off x="3507346" y="3580868"/>
            <a:ext cx="2151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1" name="Google Shape;241;p25"/>
          <p:cNvSpPr txBox="1"/>
          <p:nvPr>
            <p:ph idx="3" type="subTitle"/>
          </p:nvPr>
        </p:nvSpPr>
        <p:spPr>
          <a:xfrm>
            <a:off x="3507346" y="4065357"/>
            <a:ext cx="21519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hasCustomPrompt="1" idx="4" type="title"/>
          </p:nvPr>
        </p:nvSpPr>
        <p:spPr>
          <a:xfrm>
            <a:off x="5865518" y="3580859"/>
            <a:ext cx="2151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3" name="Google Shape;243;p25"/>
          <p:cNvSpPr txBox="1"/>
          <p:nvPr>
            <p:ph idx="5" type="subTitle"/>
          </p:nvPr>
        </p:nvSpPr>
        <p:spPr>
          <a:xfrm>
            <a:off x="5865518" y="4065348"/>
            <a:ext cx="21519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5"/>
          <p:cNvSpPr/>
          <p:nvPr/>
        </p:nvSpPr>
        <p:spPr>
          <a:xfrm>
            <a:off x="531300" y="435272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>
            <a:off x="0" y="0"/>
            <a:ext cx="679002" cy="6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>
            <a:off x="5344702" y="4496906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999" y="2195599"/>
            <a:ext cx="566400" cy="5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/>
          <p:nvPr/>
        </p:nvSpPr>
        <p:spPr>
          <a:xfrm>
            <a:off x="531350" y="435300"/>
            <a:ext cx="4040700" cy="42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4572125" y="435300"/>
            <a:ext cx="4040700" cy="42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 txBox="1"/>
          <p:nvPr>
            <p:ph type="ctrTitle"/>
          </p:nvPr>
        </p:nvSpPr>
        <p:spPr>
          <a:xfrm>
            <a:off x="709525" y="1039275"/>
            <a:ext cx="38544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26"/>
          <p:cNvSpPr txBox="1"/>
          <p:nvPr>
            <p:ph idx="1" type="subTitle"/>
          </p:nvPr>
        </p:nvSpPr>
        <p:spPr>
          <a:xfrm>
            <a:off x="709525" y="2621917"/>
            <a:ext cx="3726900" cy="6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4" name="Google Shape;254;p26"/>
          <p:cNvSpPr txBox="1"/>
          <p:nvPr>
            <p:ph idx="2" type="title"/>
          </p:nvPr>
        </p:nvSpPr>
        <p:spPr>
          <a:xfrm>
            <a:off x="709525" y="2174546"/>
            <a:ext cx="37269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5" name="Google Shape;255;p26"/>
          <p:cNvSpPr txBox="1"/>
          <p:nvPr/>
        </p:nvSpPr>
        <p:spPr>
          <a:xfrm>
            <a:off x="5095600" y="3525675"/>
            <a:ext cx="317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infographics &amp; images by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5">
            <a:alphaModFix/>
          </a:blip>
          <a:srcRect b="29815" l="29815" r="29815" t="29815"/>
          <a:stretch/>
        </p:blipFill>
        <p:spPr>
          <a:xfrm>
            <a:off x="7655527" y="398706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4424999"/>
            <a:ext cx="566400" cy="5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531300" y="435272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 rot="10800000">
            <a:off x="8353798" y="3873598"/>
            <a:ext cx="915152" cy="91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199504" y="572703"/>
            <a:ext cx="343449" cy="3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95604" y="4287103"/>
            <a:ext cx="343449" cy="34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531300" y="435272"/>
            <a:ext cx="8081400" cy="4272900"/>
            <a:chOff x="531300" y="473775"/>
            <a:chExt cx="8081400" cy="4272900"/>
          </a:xfrm>
        </p:grpSpPr>
        <p:sp>
          <p:nvSpPr>
            <p:cNvPr id="33" name="Google Shape;33;p4"/>
            <p:cNvSpPr/>
            <p:nvPr/>
          </p:nvSpPr>
          <p:spPr>
            <a:xfrm>
              <a:off x="531300" y="1092075"/>
              <a:ext cx="8081400" cy="3654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31300" y="473775"/>
              <a:ext cx="8081400" cy="6183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314225"/>
            <a:ext cx="7704000" cy="3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 rot="10800000">
            <a:off x="7582373" y="334123"/>
            <a:ext cx="915152" cy="91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663154" y="2571753"/>
            <a:ext cx="343449" cy="3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95504" y="371228"/>
            <a:ext cx="343449" cy="34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531300" y="435272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title"/>
          </p:nvPr>
        </p:nvSpPr>
        <p:spPr>
          <a:xfrm>
            <a:off x="1288187" y="2672975"/>
            <a:ext cx="25290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1288201" y="2952876"/>
            <a:ext cx="2529000" cy="9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326807" y="2672975"/>
            <a:ext cx="25290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5326820" y="2952876"/>
            <a:ext cx="2529000" cy="9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>
            <a:off x="531350" y="1053575"/>
            <a:ext cx="40407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4572125" y="1053575"/>
            <a:ext cx="40407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9423" y="4441501"/>
            <a:ext cx="5334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>
            <a:off x="7739602" y="249081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>
            <a:off x="0" y="0"/>
            <a:ext cx="679002" cy="67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6"/>
          <p:cNvSpPr/>
          <p:nvPr/>
        </p:nvSpPr>
        <p:spPr>
          <a:xfrm>
            <a:off x="531300" y="435272"/>
            <a:ext cx="80814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531425" y="1053575"/>
            <a:ext cx="8081400" cy="365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>
            <a:off x="-66971" y="1157948"/>
            <a:ext cx="915152" cy="91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551" y="673022"/>
            <a:ext cx="343449" cy="3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>
            <a:off x="8463129" y="4022973"/>
            <a:ext cx="915152" cy="91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531300" y="435300"/>
            <a:ext cx="8081400" cy="42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1392700" y="1305925"/>
            <a:ext cx="33222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1392700" y="2014474"/>
            <a:ext cx="3322200" cy="18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3" name="Google Shape;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1306" y="3727831"/>
            <a:ext cx="1006446" cy="100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662529" y="199503"/>
            <a:ext cx="343449" cy="3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 b="29815" l="29815" r="29815" t="29815"/>
          <a:stretch/>
        </p:blipFill>
        <p:spPr>
          <a:xfrm rot="10800000">
            <a:off x="717474" y="444675"/>
            <a:ext cx="1039550" cy="10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 rot="10800000">
            <a:off x="858600" y="726675"/>
            <a:ext cx="7426800" cy="373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4572000" y="435300"/>
            <a:ext cx="4040700" cy="42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531300" y="2791650"/>
            <a:ext cx="4040700" cy="191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531300" y="435300"/>
            <a:ext cx="4040700" cy="2356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912000" y="653400"/>
            <a:ext cx="3279300" cy="19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912000" y="3395850"/>
            <a:ext cx="3279300" cy="7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" y="120000"/>
            <a:ext cx="5334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 rot="10800000">
            <a:off x="3607400" y="462971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3">
            <a:alphaModFix/>
          </a:blip>
          <a:srcRect b="29815" l="29815" r="29815" t="29815"/>
          <a:stretch/>
        </p:blipFill>
        <p:spPr>
          <a:xfrm rot="10800000">
            <a:off x="8413825" y="4246026"/>
            <a:ext cx="679002" cy="67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720000" y="2105400"/>
            <a:ext cx="3264000" cy="93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29815" l="29815" r="29815" t="29815"/>
          <a:stretch/>
        </p:blipFill>
        <p:spPr>
          <a:xfrm rot="10800000">
            <a:off x="147125" y="4282326"/>
            <a:ext cx="679002" cy="67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usinessforecastblog.com/the-evolution-of-kaggle/" TargetMode="External"/><Relationship Id="rId4" Type="http://schemas.openxmlformats.org/officeDocument/2006/relationships/hyperlink" Target="https://th.bing.com/th/id/R.bacad16603d10ba34ec019362c0842a3?rik=1zLuOO8OsNNnxw&amp;riu=http%3a%2f%2falabamamaps.ua.edu%2fcontemporarymaps%2fworld%2fworld%2fthumbs%2fworld3c.jpg&amp;ehk=H1Y4p1%2f1kse30k5c8KjE%2fWqIOFAul1XEZrH4RaXsQeE%3d&amp;risl=&amp;pid=ImgRaw&amp;r=0" TargetMode="External"/><Relationship Id="rId9" Type="http://schemas.openxmlformats.org/officeDocument/2006/relationships/hyperlink" Target="https://howmuch.net/articles/gdp-per-capita-2018" TargetMode="External"/><Relationship Id="rId5" Type="http://schemas.openxmlformats.org/officeDocument/2006/relationships/hyperlink" Target="https://www.usatoday.com/story/weather/2014/09/09/carbon-dioxide-level-united-nations/15324523/" TargetMode="External"/><Relationship Id="rId6" Type="http://schemas.openxmlformats.org/officeDocument/2006/relationships/hyperlink" Target="https://datasciencelk.com/simple-linear-regression/" TargetMode="External"/><Relationship Id="rId7" Type="http://schemas.openxmlformats.org/officeDocument/2006/relationships/hyperlink" Target="https://contently.com/2020/01/23/how-to-create-interactive-tools-that-captivate-your-audience/" TargetMode="External"/><Relationship Id="rId8" Type="http://schemas.openxmlformats.org/officeDocument/2006/relationships/hyperlink" Target="https://medium.com/analytics-vidhya/decision-trees-explained-in-simple-steps-39ee1a6b00a2" TargetMode="External"/><Relationship Id="rId11" Type="http://schemas.openxmlformats.org/officeDocument/2006/relationships/hyperlink" Target="https://www.worldatlas.com/maps/togo" TargetMode="External"/><Relationship Id="rId10" Type="http://schemas.openxmlformats.org/officeDocument/2006/relationships/hyperlink" Target="https://www.youtube.com/watch?v=G_u3avG6NfI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kaggle.com/datasets/pralabhpoudel/world-energy-consumption" TargetMode="External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hyperlink" Target="https://datahelpdesk.worldbank.org/knowledgebase/articles/906519" TargetMode="External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32.png"/><Relationship Id="rId11" Type="http://schemas.openxmlformats.org/officeDocument/2006/relationships/image" Target="../media/image29.png"/><Relationship Id="rId10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ublic.tableau.com/app/profile/meghan.lyle3146/viz/DS3010/Dashboard1?publish=yes/views/DS3010/Dashboard1?:language=en-US&amp;:sid=&amp;:display_count=n&amp;:origin=viz_share_link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 b="16052" l="16045" r="16052" t="16045"/>
          <a:stretch/>
        </p:blipFill>
        <p:spPr>
          <a:xfrm>
            <a:off x="4792138" y="748400"/>
            <a:ext cx="3543301" cy="354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>
            <p:ph type="ctrTitle"/>
          </p:nvPr>
        </p:nvSpPr>
        <p:spPr>
          <a:xfrm>
            <a:off x="1088525" y="1317488"/>
            <a:ext cx="3805500" cy="18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Power </a:t>
            </a:r>
            <a:endParaRPr sz="3000"/>
          </a:p>
        </p:txBody>
      </p:sp>
      <p:sp>
        <p:nvSpPr>
          <p:cNvPr id="270" name="Google Shape;270;p29"/>
          <p:cNvSpPr txBox="1"/>
          <p:nvPr>
            <p:ph idx="1" type="subTitle"/>
          </p:nvPr>
        </p:nvSpPr>
        <p:spPr>
          <a:xfrm>
            <a:off x="858725" y="3929700"/>
            <a:ext cx="4035300" cy="7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400"/>
              <a:t>Jack Adiletta, Joe Molder, Meghan Lyle, Zack Gluck</a:t>
            </a:r>
            <a:endParaRPr sz="1400"/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6059689" y="1718147"/>
            <a:ext cx="1008188" cy="1603813"/>
          </a:xfrm>
          <a:custGeom>
            <a:rect b="b" l="l" r="r" t="t"/>
            <a:pathLst>
              <a:path extrusionOk="0" h="67793" w="42616">
                <a:moveTo>
                  <a:pt x="24146" y="10351"/>
                </a:moveTo>
                <a:lnTo>
                  <a:pt x="21341" y="27192"/>
                </a:lnTo>
                <a:cubicBezTo>
                  <a:pt x="21240" y="27814"/>
                  <a:pt x="21408" y="28435"/>
                  <a:pt x="21811" y="28905"/>
                </a:cubicBezTo>
                <a:cubicBezTo>
                  <a:pt x="22214" y="29392"/>
                  <a:pt x="22802" y="29661"/>
                  <a:pt x="23423" y="29661"/>
                </a:cubicBezTo>
                <a:lnTo>
                  <a:pt x="36453" y="29661"/>
                </a:lnTo>
                <a:lnTo>
                  <a:pt x="18587" y="56795"/>
                </a:lnTo>
                <a:lnTo>
                  <a:pt x="21291" y="36293"/>
                </a:lnTo>
                <a:cubicBezTo>
                  <a:pt x="21374" y="35688"/>
                  <a:pt x="21190" y="35084"/>
                  <a:pt x="20787" y="34631"/>
                </a:cubicBezTo>
                <a:cubicBezTo>
                  <a:pt x="20384" y="34161"/>
                  <a:pt x="19813" y="33892"/>
                  <a:pt x="19192" y="33892"/>
                </a:cubicBezTo>
                <a:lnTo>
                  <a:pt x="6481" y="33892"/>
                </a:lnTo>
                <a:lnTo>
                  <a:pt x="24146" y="10351"/>
                </a:lnTo>
                <a:close/>
                <a:moveTo>
                  <a:pt x="27656" y="1"/>
                </a:moveTo>
                <a:cubicBezTo>
                  <a:pt x="27012" y="1"/>
                  <a:pt x="26384" y="298"/>
                  <a:pt x="25975" y="847"/>
                </a:cubicBezTo>
                <a:lnTo>
                  <a:pt x="553" y="34748"/>
                </a:lnTo>
                <a:cubicBezTo>
                  <a:pt x="67" y="35386"/>
                  <a:pt x="0" y="36259"/>
                  <a:pt x="352" y="36964"/>
                </a:cubicBezTo>
                <a:cubicBezTo>
                  <a:pt x="705" y="37687"/>
                  <a:pt x="1444" y="38140"/>
                  <a:pt x="2250" y="38140"/>
                </a:cubicBezTo>
                <a:lnTo>
                  <a:pt x="16774" y="38140"/>
                </a:lnTo>
                <a:lnTo>
                  <a:pt x="13164" y="65408"/>
                </a:lnTo>
                <a:cubicBezTo>
                  <a:pt x="13030" y="66382"/>
                  <a:pt x="13601" y="67323"/>
                  <a:pt x="14524" y="67658"/>
                </a:cubicBezTo>
                <a:cubicBezTo>
                  <a:pt x="14776" y="67759"/>
                  <a:pt x="15011" y="67793"/>
                  <a:pt x="15262" y="67793"/>
                </a:cubicBezTo>
                <a:cubicBezTo>
                  <a:pt x="15968" y="67793"/>
                  <a:pt x="16639" y="67457"/>
                  <a:pt x="17042" y="66852"/>
                </a:cubicBezTo>
                <a:lnTo>
                  <a:pt x="42145" y="28721"/>
                </a:lnTo>
                <a:cubicBezTo>
                  <a:pt x="42565" y="28065"/>
                  <a:pt x="42616" y="27226"/>
                  <a:pt x="42246" y="26538"/>
                </a:cubicBezTo>
                <a:cubicBezTo>
                  <a:pt x="41877" y="25849"/>
                  <a:pt x="41154" y="25430"/>
                  <a:pt x="40382" y="25430"/>
                </a:cubicBezTo>
                <a:lnTo>
                  <a:pt x="25925" y="25430"/>
                </a:lnTo>
                <a:lnTo>
                  <a:pt x="29754" y="2475"/>
                </a:lnTo>
                <a:cubicBezTo>
                  <a:pt x="29922" y="1502"/>
                  <a:pt x="29400" y="561"/>
                  <a:pt x="28494" y="176"/>
                </a:cubicBezTo>
                <a:cubicBezTo>
                  <a:pt x="28223" y="58"/>
                  <a:pt x="27938" y="1"/>
                  <a:pt x="276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4">
            <a:alphaModFix/>
          </a:blip>
          <a:srcRect b="30401" l="30401" r="30401" t="30401"/>
          <a:stretch/>
        </p:blipFill>
        <p:spPr>
          <a:xfrm>
            <a:off x="3658901" y="2589826"/>
            <a:ext cx="1133249" cy="113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388" name="Google Shape;388;p38"/>
          <p:cNvSpPr txBox="1"/>
          <p:nvPr/>
        </p:nvSpPr>
        <p:spPr>
          <a:xfrm>
            <a:off x="723275" y="1276850"/>
            <a:ext cx="6108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The Evolution of Kaggle - Business Forecasting (businessforecastblog.com)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https://th.bing.com/th/id/R.bacad16603d10ba34ec019362c0842a3?rik=1zLuOO8OsNNnxw&amp;riu=http%3a%2f%2falabamamaps.ua.edu%2fcontemporarymaps%2fworld%2fworld%2fthumbs%2fworld3c.jpg&amp;ehk=H1Y4p1%2f1kse30k5c8KjE%2fWqIOFAul1XEZrH4RaXsQeE%3d&amp;risl=&amp;pid=ImgRaw&amp;r=0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Global carbon dioxide levels at record high in 2013 (usatoday.com)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Simple Linear Regression - Introduction to Regression Analysis (datasciencelk.com)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How to Create Interactive Tools That Captivate Your Audience (contently.com)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Decision Trees: Explained in Simple Steps | by Manav | Analytics Vidhya | Medium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Visualizing GDP per Capita by Country (howmuch.net)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HR Analytics using MS Excel (Excel Analytics) (youtube.com)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Togo Maps &amp; Facts - World Atlas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/>
          <p:nvPr/>
        </p:nvSpPr>
        <p:spPr>
          <a:xfrm>
            <a:off x="-162900" y="-118725"/>
            <a:ext cx="9635400" cy="564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Emissions Dataset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25" y="1138675"/>
            <a:ext cx="7503149" cy="34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378" y="1138675"/>
            <a:ext cx="6887243" cy="34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>
            <p:ph idx="4294967295" type="subTitle"/>
          </p:nvPr>
        </p:nvSpPr>
        <p:spPr>
          <a:xfrm>
            <a:off x="820425" y="4233650"/>
            <a:ext cx="29931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World Energy Consumption (kaggle.com)</a:t>
            </a:r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8110" y="1138675"/>
            <a:ext cx="5767782" cy="34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24" y="1160200"/>
            <a:ext cx="6606751" cy="34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523" y="1160200"/>
            <a:ext cx="5246947" cy="34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8625" y="1244300"/>
            <a:ext cx="6606752" cy="32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200" y="1160200"/>
            <a:ext cx="4937590" cy="34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50" y="1868988"/>
            <a:ext cx="7898299" cy="14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211" y="1182000"/>
            <a:ext cx="5973576" cy="336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 txBox="1"/>
          <p:nvPr/>
        </p:nvSpPr>
        <p:spPr>
          <a:xfrm>
            <a:off x="2263050" y="4774200"/>
            <a:ext cx="461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https://datahelpdesk.worldbank.org/knowledgebase/articles/906519</a:t>
            </a:r>
            <a:endParaRPr/>
          </a:p>
        </p:txBody>
      </p:sp>
      <p:grpSp>
        <p:nvGrpSpPr>
          <p:cNvPr id="299" name="Google Shape;299;p32"/>
          <p:cNvGrpSpPr/>
          <p:nvPr/>
        </p:nvGrpSpPr>
        <p:grpSpPr>
          <a:xfrm>
            <a:off x="622850" y="1308100"/>
            <a:ext cx="7898299" cy="3175700"/>
            <a:chOff x="622850" y="1308100"/>
            <a:chExt cx="7898299" cy="3175700"/>
          </a:xfrm>
        </p:grpSpPr>
        <p:pic>
          <p:nvPicPr>
            <p:cNvPr id="300" name="Google Shape;300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75475" y="1308100"/>
              <a:ext cx="5645674" cy="317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2"/>
            <p:cNvSpPr txBox="1"/>
            <p:nvPr/>
          </p:nvSpPr>
          <p:spPr>
            <a:xfrm>
              <a:off x="622850" y="1343013"/>
              <a:ext cx="2208600" cy="31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AutoNum type="arabicParenR"/>
              </a:pPr>
              <a:r>
                <a:rPr b="1" lang="en" sz="1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Regression Dataset -</a:t>
              </a:r>
              <a:endParaRPr b="1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Emissions over time</a:t>
              </a:r>
              <a:endParaRPr b="1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AutoNum type="arabicParenR"/>
              </a:pPr>
              <a:r>
                <a:rPr b="1" lang="en" sz="1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Developed vs Developing - consumption</a:t>
              </a:r>
              <a:endParaRPr b="1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AutoNum type="arabicParenR"/>
              </a:pPr>
              <a:r>
                <a:rPr b="1" lang="en" sz="16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Developed vs Developing - electricity</a:t>
              </a:r>
              <a:endParaRPr b="1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Models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72375"/>
            <a:ext cx="2391575" cy="338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33"/>
          <p:cNvGrpSpPr/>
          <p:nvPr/>
        </p:nvGrpSpPr>
        <p:grpSpPr>
          <a:xfrm>
            <a:off x="6797400" y="1440813"/>
            <a:ext cx="1626600" cy="2669125"/>
            <a:chOff x="6797400" y="1440813"/>
            <a:chExt cx="1626600" cy="2669125"/>
          </a:xfrm>
        </p:grpSpPr>
        <p:sp>
          <p:nvSpPr>
            <p:cNvPr id="309" name="Google Shape;309;p33"/>
            <p:cNvSpPr txBox="1"/>
            <p:nvPr/>
          </p:nvSpPr>
          <p:spPr>
            <a:xfrm>
              <a:off x="6797400" y="1440813"/>
              <a:ext cx="1626600" cy="11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Linear</a:t>
              </a:r>
              <a:endParaRPr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Quadratic</a:t>
              </a:r>
              <a:endParaRPr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Cubic</a:t>
              </a:r>
              <a:endParaRPr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Quartic</a:t>
              </a:r>
              <a:endParaRPr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0" name="Google Shape;310;p33"/>
            <p:cNvSpPr txBox="1"/>
            <p:nvPr/>
          </p:nvSpPr>
          <p:spPr>
            <a:xfrm>
              <a:off x="6797400" y="3467637"/>
              <a:ext cx="16266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Pytorch Regression NN</a:t>
              </a:r>
              <a:endParaRPr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11" name="Google Shape;311;p33"/>
          <p:cNvGrpSpPr/>
          <p:nvPr/>
        </p:nvGrpSpPr>
        <p:grpSpPr>
          <a:xfrm>
            <a:off x="3263425" y="1172375"/>
            <a:ext cx="3466701" cy="3437000"/>
            <a:chOff x="3263425" y="1172375"/>
            <a:chExt cx="3466701" cy="3437000"/>
          </a:xfrm>
        </p:grpSpPr>
        <p:pic>
          <p:nvPicPr>
            <p:cNvPr id="312" name="Google Shape;31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47000" y="1172375"/>
              <a:ext cx="2483126" cy="1641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01725" y="2968200"/>
              <a:ext cx="2173666" cy="164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33"/>
            <p:cNvSpPr/>
            <p:nvPr/>
          </p:nvSpPr>
          <p:spPr>
            <a:xfrm>
              <a:off x="3263425" y="2413225"/>
              <a:ext cx="809400" cy="642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15" name="Google Shape;315;p33"/>
          <p:cNvSpPr/>
          <p:nvPr/>
        </p:nvSpPr>
        <p:spPr>
          <a:xfrm>
            <a:off x="7101050" y="2068100"/>
            <a:ext cx="980100" cy="4281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16" name="Google Shape;316;p33"/>
          <p:cNvGrpSpPr/>
          <p:nvPr/>
        </p:nvGrpSpPr>
        <p:grpSpPr>
          <a:xfrm>
            <a:off x="626799" y="1136463"/>
            <a:ext cx="3286390" cy="3492587"/>
            <a:chOff x="626799" y="1136463"/>
            <a:chExt cx="3286390" cy="3492587"/>
          </a:xfrm>
        </p:grpSpPr>
        <p:pic>
          <p:nvPicPr>
            <p:cNvPr id="317" name="Google Shape;317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6800" y="2973425"/>
              <a:ext cx="3286390" cy="1655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6799" y="1136463"/>
              <a:ext cx="3286052" cy="1724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" name="Google Shape;319;p33"/>
          <p:cNvGrpSpPr/>
          <p:nvPr/>
        </p:nvGrpSpPr>
        <p:grpSpPr>
          <a:xfrm>
            <a:off x="3995600" y="1860925"/>
            <a:ext cx="4428401" cy="2488000"/>
            <a:chOff x="3995600" y="1860925"/>
            <a:chExt cx="4428401" cy="2488000"/>
          </a:xfrm>
        </p:grpSpPr>
        <p:sp>
          <p:nvSpPr>
            <p:cNvPr id="320" name="Google Shape;320;p33"/>
            <p:cNvSpPr/>
            <p:nvPr/>
          </p:nvSpPr>
          <p:spPr>
            <a:xfrm>
              <a:off x="3995600" y="2541463"/>
              <a:ext cx="809400" cy="642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321" name="Google Shape;321;p33"/>
            <p:cNvGrpSpPr/>
            <p:nvPr/>
          </p:nvGrpSpPr>
          <p:grpSpPr>
            <a:xfrm>
              <a:off x="4993150" y="1860925"/>
              <a:ext cx="3430851" cy="2488000"/>
              <a:chOff x="4993150" y="1860925"/>
              <a:chExt cx="3430851" cy="2488000"/>
            </a:xfrm>
          </p:grpSpPr>
          <p:pic>
            <p:nvPicPr>
              <p:cNvPr id="322" name="Google Shape;322;p3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993150" y="1860925"/>
                <a:ext cx="3430851" cy="2059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" name="Google Shape;323;p33"/>
              <p:cNvSpPr txBox="1"/>
              <p:nvPr/>
            </p:nvSpPr>
            <p:spPr>
              <a:xfrm>
                <a:off x="5512775" y="3920825"/>
                <a:ext cx="2391600" cy="42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Electricity Production Based Decision Tree</a:t>
                </a:r>
                <a:endParaRPr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sp>
        <p:nvSpPr>
          <p:cNvPr id="324" name="Google Shape;324;p33"/>
          <p:cNvSpPr txBox="1"/>
          <p:nvPr/>
        </p:nvSpPr>
        <p:spPr>
          <a:xfrm>
            <a:off x="3913200" y="1531275"/>
            <a:ext cx="1228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86.4%</a:t>
            </a:r>
            <a:endParaRPr b="1" sz="3000">
              <a:solidFill>
                <a:srgbClr val="3838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3957750" y="3518725"/>
            <a:ext cx="1228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8AB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92.3%</a:t>
            </a:r>
            <a:endParaRPr b="1" sz="3000">
              <a:solidFill>
                <a:srgbClr val="88AB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/>
          <p:nvPr/>
        </p:nvSpPr>
        <p:spPr>
          <a:xfrm>
            <a:off x="7666325" y="2468450"/>
            <a:ext cx="402300" cy="51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" name="Google Shape;33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Insights</a:t>
            </a:r>
            <a:endParaRPr/>
          </a:p>
        </p:txBody>
      </p:sp>
      <p:grpSp>
        <p:nvGrpSpPr>
          <p:cNvPr id="332" name="Google Shape;332;p34"/>
          <p:cNvGrpSpPr/>
          <p:nvPr/>
        </p:nvGrpSpPr>
        <p:grpSpPr>
          <a:xfrm>
            <a:off x="1163688" y="1130528"/>
            <a:ext cx="7156475" cy="3464787"/>
            <a:chOff x="2046125" y="5407653"/>
            <a:chExt cx="7156475" cy="3464787"/>
          </a:xfrm>
        </p:grpSpPr>
        <p:grpSp>
          <p:nvGrpSpPr>
            <p:cNvPr id="333" name="Google Shape;333;p34"/>
            <p:cNvGrpSpPr/>
            <p:nvPr/>
          </p:nvGrpSpPr>
          <p:grpSpPr>
            <a:xfrm>
              <a:off x="2046125" y="5407653"/>
              <a:ext cx="4174787" cy="3464787"/>
              <a:chOff x="883300" y="1115650"/>
              <a:chExt cx="4174787" cy="3464787"/>
            </a:xfrm>
          </p:grpSpPr>
          <p:pic>
            <p:nvPicPr>
              <p:cNvPr id="334" name="Google Shape;334;p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83312" y="1549338"/>
                <a:ext cx="4174774" cy="3031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5" name="Google Shape;335;p34"/>
              <p:cNvSpPr txBox="1"/>
              <p:nvPr/>
            </p:nvSpPr>
            <p:spPr>
              <a:xfrm>
                <a:off x="883300" y="1115650"/>
                <a:ext cx="4119600" cy="43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Sum of Top 20 Emitters Emissions</a:t>
                </a:r>
                <a:endParaRPr b="1" sz="2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sp>
          <p:nvSpPr>
            <p:cNvPr id="336" name="Google Shape;336;p34"/>
            <p:cNvSpPr txBox="1"/>
            <p:nvPr/>
          </p:nvSpPr>
          <p:spPr>
            <a:xfrm>
              <a:off x="6220900" y="5855566"/>
              <a:ext cx="2981700" cy="28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Projected emissions 2022-2040</a:t>
              </a:r>
              <a:endPara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Quartic has lowest RMSE </a:t>
              </a:r>
              <a:endPara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37" name="Google Shape;337;p34"/>
          <p:cNvGrpSpPr/>
          <p:nvPr/>
        </p:nvGrpSpPr>
        <p:grpSpPr>
          <a:xfrm>
            <a:off x="707270" y="1130525"/>
            <a:ext cx="7795367" cy="3464800"/>
            <a:chOff x="693808" y="1139300"/>
            <a:chExt cx="7795367" cy="3464800"/>
          </a:xfrm>
        </p:grpSpPr>
        <p:pic>
          <p:nvPicPr>
            <p:cNvPr id="338" name="Google Shape;33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808" y="1139300"/>
              <a:ext cx="4553752" cy="346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34"/>
            <p:cNvSpPr txBox="1"/>
            <p:nvPr/>
          </p:nvSpPr>
          <p:spPr>
            <a:xfrm>
              <a:off x="5368875" y="1963250"/>
              <a:ext cx="3120300" cy="16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Plotted the best regressions based on R2 Score</a:t>
              </a:r>
              <a:endPara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40" name="Google Shape;340;p34"/>
          <p:cNvGrpSpPr/>
          <p:nvPr/>
        </p:nvGrpSpPr>
        <p:grpSpPr>
          <a:xfrm>
            <a:off x="686569" y="1628828"/>
            <a:ext cx="7977974" cy="2674649"/>
            <a:chOff x="646326" y="1683328"/>
            <a:chExt cx="7977974" cy="2674649"/>
          </a:xfrm>
        </p:grpSpPr>
        <p:pic>
          <p:nvPicPr>
            <p:cNvPr id="341" name="Google Shape;34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6326" y="1687143"/>
              <a:ext cx="2324359" cy="2670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70668" y="1683328"/>
              <a:ext cx="2324356" cy="2653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34"/>
            <p:cNvSpPr txBox="1"/>
            <p:nvPr/>
          </p:nvSpPr>
          <p:spPr>
            <a:xfrm>
              <a:off x="5366900" y="1749600"/>
              <a:ext cx="3257400" cy="25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Built a Tool with Bokeh to choose and plot regression algorithm for sum of Top 20 Countries</a:t>
              </a:r>
              <a:endPara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344" name="Google Shape;34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874" y="2304850"/>
            <a:ext cx="1112125" cy="11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2601" y="1185575"/>
            <a:ext cx="2459226" cy="17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8925" y="3089347"/>
            <a:ext cx="2459226" cy="149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47000" y="1243726"/>
            <a:ext cx="2720199" cy="16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0800" y="3039500"/>
            <a:ext cx="2646399" cy="14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>
            <p:ph type="title"/>
          </p:nvPr>
        </p:nvSpPr>
        <p:spPr>
          <a:xfrm>
            <a:off x="1271200" y="1063550"/>
            <a:ext cx="4200600" cy="10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Dashboard </a:t>
            </a:r>
            <a:endParaRPr/>
          </a:p>
        </p:txBody>
      </p:sp>
      <p:sp>
        <p:nvSpPr>
          <p:cNvPr id="354" name="Google Shape;354;p35"/>
          <p:cNvSpPr txBox="1"/>
          <p:nvPr>
            <p:ph idx="1" type="body"/>
          </p:nvPr>
        </p:nvSpPr>
        <p:spPr>
          <a:xfrm>
            <a:off x="5129450" y="2710575"/>
            <a:ext cx="23133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Tableau</a:t>
            </a:r>
            <a:endParaRPr/>
          </a:p>
        </p:txBody>
      </p:sp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53" y="542951"/>
            <a:ext cx="632350" cy="6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5"/>
          <p:cNvPicPr preferRelativeResize="0"/>
          <p:nvPr/>
        </p:nvPicPr>
        <p:blipFill rotWithShape="1">
          <a:blip r:embed="rId5">
            <a:alphaModFix/>
          </a:blip>
          <a:srcRect b="29815" l="29815" r="29815" t="29815"/>
          <a:stretch/>
        </p:blipFill>
        <p:spPr>
          <a:xfrm>
            <a:off x="7780260" y="3449555"/>
            <a:ext cx="1039550" cy="1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248" y="894150"/>
            <a:ext cx="1519251" cy="151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205" y="2413400"/>
            <a:ext cx="3934500" cy="151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Insights</a:t>
            </a:r>
            <a:endParaRPr/>
          </a:p>
        </p:txBody>
      </p:sp>
      <p:grpSp>
        <p:nvGrpSpPr>
          <p:cNvPr id="364" name="Google Shape;364;p36"/>
          <p:cNvGrpSpPr/>
          <p:nvPr/>
        </p:nvGrpSpPr>
        <p:grpSpPr>
          <a:xfrm>
            <a:off x="557027" y="992088"/>
            <a:ext cx="2186511" cy="1833910"/>
            <a:chOff x="1208038" y="2459176"/>
            <a:chExt cx="2386500" cy="2001648"/>
          </a:xfrm>
        </p:grpSpPr>
        <p:pic>
          <p:nvPicPr>
            <p:cNvPr id="365" name="Google Shape;36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08050" y="2876475"/>
              <a:ext cx="2386475" cy="158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36"/>
            <p:cNvSpPr txBox="1"/>
            <p:nvPr/>
          </p:nvSpPr>
          <p:spPr>
            <a:xfrm rot="-1296">
              <a:off x="1208037" y="2459626"/>
              <a:ext cx="23865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Fuels Consumed--86.4% </a:t>
              </a:r>
              <a:endParaRPr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67" name="Google Shape;367;p36"/>
          <p:cNvGrpSpPr/>
          <p:nvPr/>
        </p:nvGrpSpPr>
        <p:grpSpPr>
          <a:xfrm>
            <a:off x="556909" y="2812134"/>
            <a:ext cx="2240162" cy="1876193"/>
            <a:chOff x="3862842" y="2504745"/>
            <a:chExt cx="2610608" cy="2186450"/>
          </a:xfrm>
        </p:grpSpPr>
        <p:pic>
          <p:nvPicPr>
            <p:cNvPr id="368" name="Google Shape;36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42" y="2876478"/>
              <a:ext cx="2610593" cy="1814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36"/>
            <p:cNvSpPr txBox="1"/>
            <p:nvPr/>
          </p:nvSpPr>
          <p:spPr>
            <a:xfrm rot="-1185">
              <a:off x="3862850" y="2505195"/>
              <a:ext cx="26106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Electricity Produced--92.3% </a:t>
              </a:r>
              <a:endPara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370" name="Google Shape;3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074" y="1208275"/>
            <a:ext cx="5510948" cy="338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/>
          <p:nvPr/>
        </p:nvSpPr>
        <p:spPr>
          <a:xfrm>
            <a:off x="3201050" y="1329225"/>
            <a:ext cx="5158500" cy="30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72" name="Google Shape;372;p36"/>
          <p:cNvGrpSpPr/>
          <p:nvPr/>
        </p:nvGrpSpPr>
        <p:grpSpPr>
          <a:xfrm>
            <a:off x="3414700" y="1507275"/>
            <a:ext cx="4793174" cy="2689195"/>
            <a:chOff x="3414700" y="1507275"/>
            <a:chExt cx="4793174" cy="2689195"/>
          </a:xfrm>
        </p:grpSpPr>
        <p:pic>
          <p:nvPicPr>
            <p:cNvPr id="373" name="Google Shape;373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1925" y="1545029"/>
              <a:ext cx="2105723" cy="116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87650" y="1507275"/>
              <a:ext cx="2620224" cy="1234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14700" y="2826000"/>
              <a:ext cx="2240175" cy="1370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36"/>
            <p:cNvPicPr preferRelativeResize="0"/>
            <p:nvPr/>
          </p:nvPicPr>
          <p:blipFill rotWithShape="1">
            <a:blip r:embed="rId9">
              <a:alphaModFix/>
            </a:blip>
            <a:srcRect b="0" l="0" r="0" t="8062"/>
            <a:stretch/>
          </p:blipFill>
          <p:spPr>
            <a:xfrm>
              <a:off x="5700475" y="2812125"/>
              <a:ext cx="2470025" cy="1299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36"/>
          <p:cNvSpPr txBox="1"/>
          <p:nvPr/>
        </p:nvSpPr>
        <p:spPr>
          <a:xfrm>
            <a:off x="4185650" y="4261650"/>
            <a:ext cx="2889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Electricity Produced Decision Tree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886750" y="1307100"/>
            <a:ext cx="7384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ergy Supplier App by Slidesgo">
  <a:themeElements>
    <a:clrScheme name="Simple Light">
      <a:dk1>
        <a:srgbClr val="88AB40"/>
      </a:dk1>
      <a:lt1>
        <a:srgbClr val="F2F2F2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8AB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